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IBM Plex Sans" panose="020B0503050203000203" pitchFamily="34" charset="0"/>
      <p:regular r:id="rId20"/>
      <p:bold r:id="rId21"/>
      <p:italic r:id="rId22"/>
      <p:boldItalic r:id="rId23"/>
    </p:embeddedFont>
    <p:embeddedFont>
      <p:font typeface="Nunito"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53RVXN933Q8RdgywsuLaJ5eSq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540"/>
        <p:guide pos="144"/>
        <p:guide orient="horz" pos="1620"/>
        <p:guide orient="horz" pos="6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7.fntdata" /><Relationship Id="rId3" Type="http://schemas.openxmlformats.org/officeDocument/2006/relationships/slide" Target="slides/slide2.xml" /><Relationship Id="rId21" Type="http://schemas.openxmlformats.org/officeDocument/2006/relationships/font" Target="fonts/font2.fntdata"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6.fntdata"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1.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5.fntdata"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4.fntdata" /><Relationship Id="rId10" Type="http://schemas.openxmlformats.org/officeDocument/2006/relationships/slide" Target="slides/slide9.xml" /><Relationship Id="rId19" Type="http://schemas.openxmlformats.org/officeDocument/2006/relationships/notesMaster" Target="notesMasters/notesMaster1.xml" /><Relationship Id="rId31" Type="http://customschemas.google.com/relationships/presentationmetadata" Target="meta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3.fntdata" /><Relationship Id="rId27" Type="http://schemas.openxmlformats.org/officeDocument/2006/relationships/font" Target="fonts/font8.fntdata" /><Relationship Id="rId35"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1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b="1">
              <a:latin typeface="Calibri"/>
              <a:ea typeface="Calibri"/>
              <a:cs typeface="Calibri"/>
              <a:sym typeface="Calibri"/>
            </a:endParaRPr>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0: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148" name="Google Shape;148;p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1: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170" name="Google Shape;170;p11: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2: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177" name="Google Shape;177;p1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3: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183" name="Google Shape;183;p1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4: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191" name="Google Shape;191;p14: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15: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198" name="Google Shape;198;p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a:solidFill>
                  <a:srgbClr val="213163"/>
                </a:solidFill>
              </a:rPr>
              <a:t>Reference</a:t>
            </a:r>
            <a:endParaRPr sz="1100"/>
          </a:p>
          <a:p>
            <a:pPr marL="173736" lvl="0" indent="-103886" algn="l" rtl="0">
              <a:lnSpc>
                <a:spcPct val="100000"/>
              </a:lnSpc>
              <a:spcBef>
                <a:spcPts val="0"/>
              </a:spcBef>
              <a:spcAft>
                <a:spcPts val="0"/>
              </a:spcAft>
              <a:buSzPts val="1100"/>
              <a:buFont typeface="Arial"/>
              <a:buNone/>
            </a:pPr>
            <a:endParaRPr sz="1100"/>
          </a:p>
          <a:p>
            <a:pPr marL="173736" lvl="0" indent="-173736" algn="l" rtl="0">
              <a:lnSpc>
                <a:spcPct val="100000"/>
              </a:lnSpc>
              <a:spcBef>
                <a:spcPts val="0"/>
              </a:spcBef>
              <a:spcAft>
                <a:spcPts val="0"/>
              </a:spcAft>
              <a:buSzPts val="1100"/>
              <a:buFont typeface="Arial"/>
              <a:buChar char="•"/>
            </a:pPr>
            <a:r>
              <a:rPr lang="en-US" sz="1100"/>
              <a:t>These are the references for this session.</a:t>
            </a:r>
            <a:endParaRPr sz="1100" b="0" strike="noStrike">
              <a:latin typeface="Arial"/>
              <a:ea typeface="Arial"/>
              <a:cs typeface="Arial"/>
              <a:sym typeface="Arial"/>
            </a:endParaRPr>
          </a:p>
        </p:txBody>
      </p:sp>
      <p:sp>
        <p:nvSpPr>
          <p:cNvPr id="205" name="Google Shape;20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7: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2000" b="0" strike="noStrike">
              <a:latin typeface="Arial"/>
              <a:ea typeface="Arial"/>
              <a:cs typeface="Arial"/>
              <a:sym typeface="Arial"/>
            </a:endParaRPr>
          </a:p>
        </p:txBody>
      </p:sp>
      <p:sp>
        <p:nvSpPr>
          <p:cNvPr id="212" name="Google Shape;212;p1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8: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130" name="Google Shape;130;p8: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9: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141" name="Google Shape;141;p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9"/>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19"/>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4" name="Google Shape;14;p19"/>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19"/>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19"/>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1" name="Google Shape;5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30"/>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2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2" name="Google Shape;22;p2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3" name="Google Shape;2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9" name="Google Shape;29;p2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 2">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 name="Google Shape;33;p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4" name="Google Shape;34;p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6"/>
        <p:cNvGrpSpPr/>
        <p:nvPr/>
      </p:nvGrpSpPr>
      <p:grpSpPr>
        <a:xfrm>
          <a:off x="0" y="0"/>
          <a:ext cx="0" cy="0"/>
          <a:chOff x="0" y="0"/>
          <a:chExt cx="0" cy="0"/>
        </a:xfrm>
      </p:grpSpPr>
      <p:sp>
        <p:nvSpPr>
          <p:cNvPr id="37" name="Google Shape;37;p2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8" name="Google Shape;38;p2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9" name="Google Shape;3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2" name="Google Shape;4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6" name="Google Shape;46;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47" name="Google Shape;47;p2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p:nvPr/>
        </p:nvSpPr>
        <p:spPr>
          <a:xfrm>
            <a:off x="0" y="-2072"/>
            <a:ext cx="7090200" cy="467400"/>
          </a:xfrm>
          <a:prstGeom prst="rect">
            <a:avLst/>
          </a:prstGeom>
          <a:solidFill>
            <a:srgbClr val="223366"/>
          </a:solidFill>
          <a:ln w="25400" cap="flat" cmpd="sng">
            <a:solidFill>
              <a:srgbClr val="223366"/>
            </a:solidFill>
            <a:prstDash val="solid"/>
            <a:round/>
            <a:headEnd type="none" w="sm" len="sm"/>
            <a:tailEnd type="none" w="sm" len="sm"/>
          </a:ln>
          <a:effectLst>
            <a:outerShdw blurRad="50800" dist="38100" dir="5400000" algn="ctr" rotWithShape="0">
              <a:schemeClr val="dk1">
                <a:alpha val="24705"/>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 name="Google Shape;7;p18"/>
          <p:cNvSpPr/>
          <p:nvPr/>
        </p:nvSpPr>
        <p:spPr>
          <a:xfrm>
            <a:off x="0" y="4935061"/>
            <a:ext cx="9144000" cy="208500"/>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8;p18"/>
          <p:cNvSpPr txBox="1"/>
          <p:nvPr/>
        </p:nvSpPr>
        <p:spPr>
          <a:xfrm>
            <a:off x="132080" y="65687"/>
            <a:ext cx="3883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 Detecting Spam Emails</a:t>
            </a:r>
            <a:endParaRPr sz="1400" b="0" i="0" u="none" strike="noStrike" cap="none">
              <a:solidFill>
                <a:srgbClr val="000000"/>
              </a:solidFill>
              <a:latin typeface="Arial"/>
              <a:ea typeface="Arial"/>
              <a:cs typeface="Arial"/>
              <a:sym typeface="Arial"/>
            </a:endParaRPr>
          </a:p>
        </p:txBody>
      </p:sp>
      <p:sp>
        <p:nvSpPr>
          <p:cNvPr id="9" name="Google Shape;9;p18"/>
          <p:cNvSpPr/>
          <p:nvPr/>
        </p:nvSpPr>
        <p:spPr>
          <a:xfrm>
            <a:off x="9027886" y="0"/>
            <a:ext cx="116100" cy="467400"/>
          </a:xfrm>
          <a:prstGeom prst="rect">
            <a:avLst/>
          </a:prstGeom>
          <a:solidFill>
            <a:srgbClr val="00B0F0"/>
          </a:solidFill>
          <a:ln>
            <a:noFill/>
          </a:ln>
          <a:effectLst>
            <a:outerShdw blurRad="50800" dist="38100" dir="5400000" algn="ctr" rotWithShape="0">
              <a:schemeClr val="dk1">
                <a:alpha val="24705"/>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Google Shape;10;p18"/>
          <p:cNvPicPr preferRelativeResize="0"/>
          <p:nvPr/>
        </p:nvPicPr>
        <p:blipFill rotWithShape="1">
          <a:blip r:embed="rId14">
            <a:alphaModFix/>
          </a:blip>
          <a:srcRect/>
          <a:stretch/>
        </p:blipFill>
        <p:spPr>
          <a:xfrm>
            <a:off x="7435308" y="49810"/>
            <a:ext cx="1245494" cy="40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6.png"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8.jpg" /><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2.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2.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2.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grpSp>
        <p:nvGrpSpPr>
          <p:cNvPr id="62" name="Google Shape;62;p1"/>
          <p:cNvGrpSpPr/>
          <p:nvPr/>
        </p:nvGrpSpPr>
        <p:grpSpPr>
          <a:xfrm>
            <a:off x="-35550" y="82203"/>
            <a:ext cx="9215100" cy="5143227"/>
            <a:chOff x="-13523" y="-66567"/>
            <a:chExt cx="9215100" cy="5231642"/>
          </a:xfrm>
        </p:grpSpPr>
        <p:pic>
          <p:nvPicPr>
            <p:cNvPr id="63" name="Google Shape;63;p1" descr="A blue circle with icons and circles&#10;&#10;Description automatically generated with medium confidence"/>
            <p:cNvPicPr preferRelativeResize="0"/>
            <p:nvPr/>
          </p:nvPicPr>
          <p:blipFill rotWithShape="1">
            <a:blip r:embed="rId3">
              <a:alphaModFix/>
            </a:blip>
            <a:srcRect b="15547"/>
            <a:stretch/>
          </p:blipFill>
          <p:spPr>
            <a:xfrm>
              <a:off x="-10160" y="-66567"/>
              <a:ext cx="9208395" cy="5179723"/>
            </a:xfrm>
            <a:prstGeom prst="rect">
              <a:avLst/>
            </a:prstGeom>
            <a:noFill/>
            <a:ln>
              <a:noFill/>
            </a:ln>
          </p:spPr>
        </p:pic>
        <p:sp>
          <p:nvSpPr>
            <p:cNvPr id="64" name="Google Shape;64;p1"/>
            <p:cNvSpPr/>
            <p:nvPr/>
          </p:nvSpPr>
          <p:spPr>
            <a:xfrm>
              <a:off x="-13523" y="-59125"/>
              <a:ext cx="9215100" cy="5224200"/>
            </a:xfrm>
            <a:prstGeom prst="rect">
              <a:avLst/>
            </a:prstGeom>
            <a:solidFill>
              <a:srgbClr val="002060">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5" name="Google Shape;65;p1"/>
          <p:cNvSpPr/>
          <p:nvPr/>
        </p:nvSpPr>
        <p:spPr>
          <a:xfrm>
            <a:off x="1122744" y="452966"/>
            <a:ext cx="6898500" cy="3407700"/>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6" name="Google Shape;66;p1"/>
          <p:cNvGrpSpPr/>
          <p:nvPr/>
        </p:nvGrpSpPr>
        <p:grpSpPr>
          <a:xfrm>
            <a:off x="1548292" y="982176"/>
            <a:ext cx="6047411" cy="600907"/>
            <a:chOff x="1567263" y="1495382"/>
            <a:chExt cx="6047411" cy="600907"/>
          </a:xfrm>
        </p:grpSpPr>
        <p:pic>
          <p:nvPicPr>
            <p:cNvPr id="67" name="Google Shape;67;p1" descr="A close up of a sign&#10;&#10;Description automatically generated"/>
            <p:cNvPicPr preferRelativeResize="0"/>
            <p:nvPr/>
          </p:nvPicPr>
          <p:blipFill rotWithShape="1">
            <a:blip r:embed="rId4">
              <a:alphaModFix/>
            </a:blip>
            <a:srcRect/>
            <a:stretch/>
          </p:blipFill>
          <p:spPr>
            <a:xfrm>
              <a:off x="4755974" y="1620847"/>
              <a:ext cx="1163979" cy="389110"/>
            </a:xfrm>
            <a:prstGeom prst="rect">
              <a:avLst/>
            </a:prstGeom>
            <a:noFill/>
            <a:ln>
              <a:noFill/>
            </a:ln>
          </p:spPr>
        </p:pic>
        <p:pic>
          <p:nvPicPr>
            <p:cNvPr id="68" name="Google Shape;68;p1"/>
            <p:cNvPicPr preferRelativeResize="0"/>
            <p:nvPr/>
          </p:nvPicPr>
          <p:blipFill rotWithShape="1">
            <a:blip r:embed="rId5">
              <a:alphaModFix/>
            </a:blip>
            <a:srcRect t="20551"/>
            <a:stretch/>
          </p:blipFill>
          <p:spPr>
            <a:xfrm>
              <a:off x="3675859" y="1608154"/>
              <a:ext cx="787774" cy="414498"/>
            </a:xfrm>
            <a:prstGeom prst="rect">
              <a:avLst/>
            </a:prstGeom>
            <a:noFill/>
            <a:ln>
              <a:noFill/>
            </a:ln>
          </p:spPr>
        </p:pic>
        <p:cxnSp>
          <p:nvCxnSpPr>
            <p:cNvPr id="69" name="Google Shape;69;p1"/>
            <p:cNvCxnSpPr/>
            <p:nvPr/>
          </p:nvCxnSpPr>
          <p:spPr>
            <a:xfrm>
              <a:off x="4609804" y="1534389"/>
              <a:ext cx="0" cy="561900"/>
            </a:xfrm>
            <a:prstGeom prst="straightConnector1">
              <a:avLst/>
            </a:prstGeom>
            <a:noFill/>
            <a:ln w="9525" cap="flat" cmpd="sng">
              <a:solidFill>
                <a:srgbClr val="A5A5A5"/>
              </a:solidFill>
              <a:prstDash val="solid"/>
              <a:round/>
              <a:headEnd type="none" w="sm" len="sm"/>
              <a:tailEnd type="none" w="sm" len="sm"/>
            </a:ln>
          </p:spPr>
        </p:cxnSp>
        <p:cxnSp>
          <p:nvCxnSpPr>
            <p:cNvPr id="70" name="Google Shape;70;p1"/>
            <p:cNvCxnSpPr/>
            <p:nvPr/>
          </p:nvCxnSpPr>
          <p:spPr>
            <a:xfrm>
              <a:off x="6066122"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71" name="Google Shape;71;p1"/>
            <p:cNvPicPr preferRelativeResize="0"/>
            <p:nvPr/>
          </p:nvPicPr>
          <p:blipFill rotWithShape="1">
            <a:blip r:embed="rId6">
              <a:alphaModFix/>
            </a:blip>
            <a:srcRect/>
            <a:stretch/>
          </p:blipFill>
          <p:spPr>
            <a:xfrm>
              <a:off x="6212294" y="1633695"/>
              <a:ext cx="1402380" cy="363414"/>
            </a:xfrm>
            <a:prstGeom prst="rect">
              <a:avLst/>
            </a:prstGeom>
            <a:noFill/>
            <a:ln>
              <a:noFill/>
            </a:ln>
          </p:spPr>
        </p:pic>
        <p:cxnSp>
          <p:nvCxnSpPr>
            <p:cNvPr id="72" name="Google Shape;72;p1"/>
            <p:cNvCxnSpPr/>
            <p:nvPr/>
          </p:nvCxnSpPr>
          <p:spPr>
            <a:xfrm>
              <a:off x="3529689"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73" name="Google Shape;73;p1" descr="A blue and black text&#10;&#10;Description automatically generated"/>
            <p:cNvPicPr preferRelativeResize="0"/>
            <p:nvPr/>
          </p:nvPicPr>
          <p:blipFill rotWithShape="1">
            <a:blip r:embed="rId7">
              <a:alphaModFix/>
            </a:blip>
            <a:srcRect/>
            <a:stretch/>
          </p:blipFill>
          <p:spPr>
            <a:xfrm>
              <a:off x="1567263" y="1495382"/>
              <a:ext cx="1816255" cy="454064"/>
            </a:xfrm>
            <a:prstGeom prst="rect">
              <a:avLst/>
            </a:prstGeom>
            <a:noFill/>
            <a:ln>
              <a:noFill/>
            </a:ln>
          </p:spPr>
        </p:pic>
      </p:grpSp>
      <p:sp>
        <p:nvSpPr>
          <p:cNvPr id="74" name="Google Shape;74;p1"/>
          <p:cNvSpPr txBox="1"/>
          <p:nvPr/>
        </p:nvSpPr>
        <p:spPr>
          <a:xfrm>
            <a:off x="1199820" y="3962705"/>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2F2F2"/>
                </a:solidFill>
                <a:latin typeface="Arial"/>
                <a:ea typeface="Arial"/>
                <a:cs typeface="Arial"/>
                <a:sym typeface="Arial"/>
              </a:rPr>
              <a:t>Student Details </a:t>
            </a:r>
            <a:endParaRPr sz="1200" b="0" i="0" u="none" strike="noStrike" cap="none">
              <a:solidFill>
                <a:srgbClr val="F2F2F2"/>
              </a:solidFill>
              <a:latin typeface="Arial"/>
              <a:ea typeface="Arial"/>
              <a:cs typeface="Arial"/>
              <a:sym typeface="Arial"/>
            </a:endParaRPr>
          </a:p>
        </p:txBody>
      </p:sp>
      <p:sp>
        <p:nvSpPr>
          <p:cNvPr id="75" name="Google Shape;75;p1"/>
          <p:cNvSpPr/>
          <p:nvPr/>
        </p:nvSpPr>
        <p:spPr>
          <a:xfrm>
            <a:off x="1642823" y="2778126"/>
            <a:ext cx="5858400" cy="9345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Arial"/>
                <a:ea typeface="Arial"/>
                <a:cs typeface="Arial"/>
                <a:sym typeface="Arial"/>
              </a:rPr>
              <a:t> Detecting Spam Emails</a:t>
            </a:r>
            <a:endParaRPr sz="2000" b="1" i="0" u="none" strike="noStrike" cap="none">
              <a:solidFill>
                <a:srgbClr val="F2F2F2"/>
              </a:solidFill>
              <a:latin typeface="Arial"/>
              <a:ea typeface="Arial"/>
              <a:cs typeface="Arial"/>
              <a:sym typeface="Arial"/>
            </a:endParaRPr>
          </a:p>
        </p:txBody>
      </p:sp>
      <p:cxnSp>
        <p:nvCxnSpPr>
          <p:cNvPr id="76" name="Google Shape;76;p1"/>
          <p:cNvCxnSpPr/>
          <p:nvPr/>
        </p:nvCxnSpPr>
        <p:spPr>
          <a:xfrm rot="10800000" flipH="1">
            <a:off x="1122744" y="4194862"/>
            <a:ext cx="4530000" cy="14700"/>
          </a:xfrm>
          <a:prstGeom prst="straightConnector1">
            <a:avLst/>
          </a:prstGeom>
          <a:noFill/>
          <a:ln w="9525" cap="flat" cmpd="sng">
            <a:solidFill>
              <a:srgbClr val="E5EEFF"/>
            </a:solidFill>
            <a:prstDash val="lgDashDot"/>
            <a:round/>
            <a:headEnd type="none" w="sm" len="sm"/>
            <a:tailEnd type="none" w="sm" len="sm"/>
          </a:ln>
        </p:spPr>
      </p:cxnSp>
      <p:pic>
        <p:nvPicPr>
          <p:cNvPr id="77" name="Google Shape;77;p1"/>
          <p:cNvPicPr preferRelativeResize="0"/>
          <p:nvPr/>
        </p:nvPicPr>
        <p:blipFill rotWithShape="1">
          <a:blip r:embed="rId8">
            <a:alphaModFix/>
          </a:blip>
          <a:srcRect/>
          <a:stretch/>
        </p:blipFill>
        <p:spPr>
          <a:xfrm>
            <a:off x="3937210" y="1670103"/>
            <a:ext cx="1443387" cy="1049002"/>
          </a:xfrm>
          <a:prstGeom prst="rect">
            <a:avLst/>
          </a:prstGeom>
          <a:noFill/>
          <a:ln>
            <a:noFill/>
          </a:ln>
        </p:spPr>
      </p:pic>
      <p:sp>
        <p:nvSpPr>
          <p:cNvPr id="78" name="Google Shape;78;p1"/>
          <p:cNvSpPr txBox="1"/>
          <p:nvPr/>
        </p:nvSpPr>
        <p:spPr>
          <a:xfrm flipH="1">
            <a:off x="1548350" y="4188375"/>
            <a:ext cx="6243600" cy="39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
          <p:cNvSpPr txBox="1"/>
          <p:nvPr/>
        </p:nvSpPr>
        <p:spPr>
          <a:xfrm>
            <a:off x="1199825" y="4188375"/>
            <a:ext cx="6592200" cy="1242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Name:                    Bala Aditya S</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NM Id:                    aut2211t301</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College Name:       GOVERNMENT COLLEGE OF ENGINEERING, SALEM</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p:nvPr/>
        </p:nvSpPr>
        <p:spPr>
          <a:xfrm>
            <a:off x="6655429" y="3617452"/>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1" name="Google Shape;151;p10"/>
          <p:cNvSpPr/>
          <p:nvPr/>
        </p:nvSpPr>
        <p:spPr>
          <a:xfrm>
            <a:off x="2215039" y="3619172"/>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 name="Google Shape;152;p10"/>
          <p:cNvSpPr/>
          <p:nvPr/>
        </p:nvSpPr>
        <p:spPr>
          <a:xfrm>
            <a:off x="6655429" y="3082389"/>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3" name="Google Shape;153;p10"/>
          <p:cNvSpPr/>
          <p:nvPr/>
        </p:nvSpPr>
        <p:spPr>
          <a:xfrm>
            <a:off x="2215039" y="3087359"/>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4" name="Google Shape;154;p10"/>
          <p:cNvSpPr/>
          <p:nvPr/>
        </p:nvSpPr>
        <p:spPr>
          <a:xfrm>
            <a:off x="6655429" y="2544968"/>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 name="Google Shape;155;p10"/>
          <p:cNvSpPr/>
          <p:nvPr/>
        </p:nvSpPr>
        <p:spPr>
          <a:xfrm>
            <a:off x="2206633" y="2543697"/>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6" name="Google Shape;156;p10"/>
          <p:cNvSpPr/>
          <p:nvPr/>
        </p:nvSpPr>
        <p:spPr>
          <a:xfrm>
            <a:off x="6642091" y="2008145"/>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p10"/>
          <p:cNvSpPr/>
          <p:nvPr/>
        </p:nvSpPr>
        <p:spPr>
          <a:xfrm>
            <a:off x="2206633" y="2012514"/>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8" name="Google Shape;158;p10"/>
          <p:cNvSpPr/>
          <p:nvPr/>
        </p:nvSpPr>
        <p:spPr>
          <a:xfrm>
            <a:off x="6642091" y="1476962"/>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9" name="Google Shape;159;p10"/>
          <p:cNvSpPr/>
          <p:nvPr/>
        </p:nvSpPr>
        <p:spPr>
          <a:xfrm>
            <a:off x="2206633" y="1476962"/>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10"/>
          <p:cNvSpPr txBox="1"/>
          <p:nvPr/>
        </p:nvSpPr>
        <p:spPr>
          <a:xfrm>
            <a:off x="123208" y="571500"/>
            <a:ext cx="4448700" cy="43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Model Development &amp; Algorithm</a:t>
            </a:r>
            <a:endParaRPr sz="1400" b="0" i="0" u="none" strike="noStrike" cap="none">
              <a:solidFill>
                <a:srgbClr val="000000"/>
              </a:solidFill>
              <a:latin typeface="Arial"/>
              <a:ea typeface="Arial"/>
              <a:cs typeface="Arial"/>
              <a:sym typeface="Arial"/>
            </a:endParaRPr>
          </a:p>
        </p:txBody>
      </p:sp>
      <p:sp>
        <p:nvSpPr>
          <p:cNvPr id="161" name="Google Shape;161;p10"/>
          <p:cNvSpPr txBox="1"/>
          <p:nvPr/>
        </p:nvSpPr>
        <p:spPr>
          <a:xfrm>
            <a:off x="132397" y="1061211"/>
            <a:ext cx="4386300" cy="502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Dataset Description:</a:t>
            </a:r>
            <a:endParaRPr sz="1400" b="0" i="0" u="none" strike="noStrike" cap="none">
              <a:solidFill>
                <a:srgbClr val="000000"/>
              </a:solidFill>
              <a:latin typeface="Arial"/>
              <a:ea typeface="Arial"/>
              <a:cs typeface="Arial"/>
              <a:sym typeface="Arial"/>
            </a:endParaRPr>
          </a:p>
        </p:txBody>
      </p:sp>
      <p:sp>
        <p:nvSpPr>
          <p:cNvPr id="162" name="Google Shape;162;p10"/>
          <p:cNvSpPr/>
          <p:nvPr/>
        </p:nvSpPr>
        <p:spPr>
          <a:xfrm>
            <a:off x="2257422" y="1510542"/>
            <a:ext cx="4629300" cy="430500"/>
          </a:xfrm>
          <a:prstGeom prst="roundRect">
            <a:avLst>
              <a:gd name="adj" fmla="val 16667"/>
            </a:avLst>
          </a:prstGeom>
          <a:solidFill>
            <a:srgbClr val="FFD9A7"/>
          </a:solidFill>
          <a:ln w="9525" cap="flat" cmpd="sng">
            <a:solidFill>
              <a:srgbClr val="6B48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IBM Plex Sans"/>
                <a:ea typeface="IBM Plex Sans"/>
                <a:cs typeface="IBM Plex Sans"/>
                <a:sym typeface="IBM Plex Sans"/>
              </a:rPr>
              <a:t>The dataset contains set of Emails.</a:t>
            </a:r>
            <a:endParaRPr sz="1400" b="0" i="0" u="none" strike="noStrike" cap="none">
              <a:solidFill>
                <a:srgbClr val="000000"/>
              </a:solidFill>
              <a:latin typeface="Arial"/>
              <a:ea typeface="Arial"/>
              <a:cs typeface="Arial"/>
              <a:sym typeface="Arial"/>
            </a:endParaRPr>
          </a:p>
        </p:txBody>
      </p:sp>
      <p:sp>
        <p:nvSpPr>
          <p:cNvPr id="163" name="Google Shape;163;p10"/>
          <p:cNvSpPr/>
          <p:nvPr/>
        </p:nvSpPr>
        <p:spPr>
          <a:xfrm>
            <a:off x="2257422" y="2046094"/>
            <a:ext cx="4629300" cy="430500"/>
          </a:xfrm>
          <a:prstGeom prst="roundRect">
            <a:avLst>
              <a:gd name="adj" fmla="val 16667"/>
            </a:avLst>
          </a:prstGeom>
          <a:solidFill>
            <a:srgbClr val="FFC981"/>
          </a:solidFill>
          <a:ln w="9525" cap="flat" cmpd="sng">
            <a:solidFill>
              <a:srgbClr val="6B48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IBM Plex Sans"/>
                <a:ea typeface="IBM Plex Sans"/>
                <a:cs typeface="IBM Plex Sans"/>
                <a:sym typeface="IBM Plex Sans"/>
              </a:rPr>
              <a:t>Size of dataset is 5572 rows</a:t>
            </a:r>
            <a:endParaRPr sz="1400" b="0" i="0" u="none" strike="noStrike" cap="none">
              <a:solidFill>
                <a:schemeClr val="dk1"/>
              </a:solidFill>
              <a:latin typeface="IBM Plex Sans"/>
              <a:ea typeface="IBM Plex Sans"/>
              <a:cs typeface="IBM Plex Sans"/>
              <a:sym typeface="IBM Plex Sans"/>
            </a:endParaRPr>
          </a:p>
        </p:txBody>
      </p:sp>
      <p:sp>
        <p:nvSpPr>
          <p:cNvPr id="164" name="Google Shape;164;p10"/>
          <p:cNvSpPr/>
          <p:nvPr/>
        </p:nvSpPr>
        <p:spPr>
          <a:xfrm>
            <a:off x="2257422" y="2581647"/>
            <a:ext cx="4629300" cy="430500"/>
          </a:xfrm>
          <a:prstGeom prst="roundRect">
            <a:avLst>
              <a:gd name="adj" fmla="val 16667"/>
            </a:avLst>
          </a:prstGeom>
          <a:solidFill>
            <a:srgbClr val="FFC679"/>
          </a:solidFill>
          <a:ln w="9525" cap="flat" cmpd="sng">
            <a:solidFill>
              <a:srgbClr val="6B48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IBM Plex Sans"/>
                <a:ea typeface="IBM Plex Sans"/>
                <a:cs typeface="IBM Plex Sans"/>
                <a:sym typeface="IBM Plex Sans"/>
              </a:rPr>
              <a:t>Categorized into two classes</a:t>
            </a:r>
            <a:endParaRPr sz="1400" b="0" i="0" u="none" strike="noStrike" cap="none">
              <a:solidFill>
                <a:srgbClr val="000000"/>
              </a:solidFill>
              <a:latin typeface="Arial"/>
              <a:ea typeface="Arial"/>
              <a:cs typeface="Arial"/>
              <a:sym typeface="Arial"/>
            </a:endParaRPr>
          </a:p>
        </p:txBody>
      </p:sp>
      <p:sp>
        <p:nvSpPr>
          <p:cNvPr id="165" name="Google Shape;165;p10"/>
          <p:cNvSpPr/>
          <p:nvPr/>
        </p:nvSpPr>
        <p:spPr>
          <a:xfrm>
            <a:off x="2257422" y="3117199"/>
            <a:ext cx="4629300" cy="430500"/>
          </a:xfrm>
          <a:prstGeom prst="roundRect">
            <a:avLst>
              <a:gd name="adj" fmla="val 16667"/>
            </a:avLst>
          </a:prstGeom>
          <a:solidFill>
            <a:srgbClr val="FFC475"/>
          </a:solidFill>
          <a:ln w="9525" cap="flat" cmpd="sng">
            <a:solidFill>
              <a:srgbClr val="6B48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IBM Plex Sans"/>
                <a:ea typeface="IBM Plex Sans"/>
                <a:cs typeface="IBM Plex Sans"/>
                <a:sym typeface="IBM Plex Sans"/>
              </a:rPr>
              <a:t>Spam, Ham</a:t>
            </a:r>
            <a:endParaRPr sz="1400" b="0" i="0" u="none" strike="noStrike" cap="none">
              <a:solidFill>
                <a:srgbClr val="000000"/>
              </a:solidFill>
              <a:latin typeface="Arial"/>
              <a:ea typeface="Arial"/>
              <a:cs typeface="Arial"/>
              <a:sym typeface="Arial"/>
            </a:endParaRPr>
          </a:p>
        </p:txBody>
      </p:sp>
      <p:sp>
        <p:nvSpPr>
          <p:cNvPr id="166" name="Google Shape;166;p10"/>
          <p:cNvSpPr/>
          <p:nvPr/>
        </p:nvSpPr>
        <p:spPr>
          <a:xfrm>
            <a:off x="2257422" y="3652752"/>
            <a:ext cx="4629300" cy="430500"/>
          </a:xfrm>
          <a:prstGeom prst="roundRect">
            <a:avLst>
              <a:gd name="adj" fmla="val 16667"/>
            </a:avLst>
          </a:prstGeom>
          <a:solidFill>
            <a:srgbClr val="FFB757"/>
          </a:solidFill>
          <a:ln w="9525" cap="flat" cmpd="sng">
            <a:solidFill>
              <a:srgbClr val="6B48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IBM Plex Sans"/>
                <a:ea typeface="IBM Plex Sans"/>
                <a:cs typeface="IBM Plex Sans"/>
                <a:sym typeface="IBM Plex Sans"/>
              </a:rPr>
              <a:t>Each class has around 2780 sentences</a:t>
            </a:r>
            <a:endParaRPr sz="1400" b="0" i="0" u="none" strike="noStrike" cap="none">
              <a:solidFill>
                <a:schemeClr val="dk1"/>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1"/>
          <p:cNvSpPr txBox="1"/>
          <p:nvPr/>
        </p:nvSpPr>
        <p:spPr>
          <a:xfrm>
            <a:off x="123209"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Model Development &amp; Algorithm</a:t>
            </a:r>
            <a:endParaRPr sz="1400" b="0" i="0" u="none" strike="noStrike" cap="none">
              <a:solidFill>
                <a:srgbClr val="000000"/>
              </a:solidFill>
              <a:latin typeface="Arial"/>
              <a:ea typeface="Arial"/>
              <a:cs typeface="Arial"/>
              <a:sym typeface="Arial"/>
            </a:endParaRPr>
          </a:p>
        </p:txBody>
      </p:sp>
      <p:sp>
        <p:nvSpPr>
          <p:cNvPr id="173" name="Google Shape;173;p11"/>
          <p:cNvSpPr txBox="1"/>
          <p:nvPr/>
        </p:nvSpPr>
        <p:spPr>
          <a:xfrm>
            <a:off x="123208" y="1478492"/>
            <a:ext cx="7557900" cy="298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Algorithm: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AutoNum type="arabicPeriod"/>
            </a:pPr>
            <a:r>
              <a:rPr lang="en-US" sz="1400" b="1" i="0" u="none" strike="noStrike" cap="none">
                <a:solidFill>
                  <a:schemeClr val="dk1"/>
                </a:solidFill>
                <a:latin typeface="Arial"/>
                <a:ea typeface="Arial"/>
                <a:cs typeface="Arial"/>
                <a:sym typeface="Arial"/>
              </a:rPr>
              <a:t>Input:</a:t>
            </a:r>
            <a:r>
              <a:rPr lang="en-US" sz="1400" b="0" i="0" u="none" strike="noStrike" cap="none">
                <a:solidFill>
                  <a:schemeClr val="dk1"/>
                </a:solidFill>
                <a:latin typeface="Arial"/>
                <a:ea typeface="Arial"/>
                <a:cs typeface="Arial"/>
                <a:sym typeface="Arial"/>
              </a:rPr>
              <a:t> Email text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AutoNum type="arabicPeriod"/>
            </a:pPr>
            <a:r>
              <a:rPr lang="en-US" sz="1400" b="1" i="0" u="none" strike="noStrike" cap="none">
                <a:solidFill>
                  <a:schemeClr val="dk1"/>
                </a:solidFill>
                <a:latin typeface="Arial"/>
                <a:ea typeface="Arial"/>
                <a:cs typeface="Arial"/>
                <a:sym typeface="Arial"/>
              </a:rPr>
              <a:t>Output:</a:t>
            </a:r>
            <a:r>
              <a:rPr lang="en-US" sz="1400" b="0" i="0" u="none" strike="noStrike" cap="none">
                <a:solidFill>
                  <a:schemeClr val="dk1"/>
                </a:solidFill>
                <a:latin typeface="Arial"/>
                <a:ea typeface="Arial"/>
                <a:cs typeface="Arial"/>
                <a:sym typeface="Arial"/>
              </a:rPr>
              <a:t> Spam or non-spam (ham) classification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Algorithm Steps: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Preprocess the email text data (e.g., remove stop words, tokenize).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Extract features from the pre-processed text data (e.g., TF-IDF, N-grams).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Train a machine learning model on the extracted features (e.g., logistic regression, SVM, naive Bayes).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Evaluate the trained model on a test dataset using metrics such as accuracy, precision, recall, and F1 score.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Fine-tune the model by experimenting with different preprocessing techniques, feature extraction methods, and model parameters to improve performance.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Deploy the trained model as a spam detection system for real-world use.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2"/>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Result</a:t>
            </a:r>
            <a:endParaRPr sz="1400" b="0" i="0" u="none" strike="noStrike" cap="none">
              <a:solidFill>
                <a:srgbClr val="000000"/>
              </a:solidFill>
              <a:latin typeface="Arial"/>
              <a:ea typeface="Arial"/>
              <a:cs typeface="Arial"/>
              <a:sym typeface="Arial"/>
            </a:endParaRPr>
          </a:p>
        </p:txBody>
      </p:sp>
      <p:pic>
        <p:nvPicPr>
          <p:cNvPr id="2" name="1000187846.mp4">
            <a:hlinkClick r:id="" action="ppaction://media"/>
            <a:extLst>
              <a:ext uri="{FF2B5EF4-FFF2-40B4-BE49-F238E27FC236}">
                <a16:creationId xmlns:a16="http://schemas.microsoft.com/office/drawing/2014/main" id="{983DB728-C0B4-95EC-6239-6D44EEC893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0287" y="1124857"/>
            <a:ext cx="5987142" cy="3243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Future Scope</a:t>
            </a:r>
            <a:endParaRPr sz="1400" b="0" i="0" u="none" strike="noStrike" cap="none">
              <a:solidFill>
                <a:srgbClr val="000000"/>
              </a:solidFill>
              <a:latin typeface="Arial"/>
              <a:ea typeface="Arial"/>
              <a:cs typeface="Arial"/>
              <a:sym typeface="Arial"/>
            </a:endParaRPr>
          </a:p>
        </p:txBody>
      </p:sp>
      <p:sp>
        <p:nvSpPr>
          <p:cNvPr id="186" name="Google Shape;186;p13"/>
          <p:cNvSpPr txBox="1"/>
          <p:nvPr/>
        </p:nvSpPr>
        <p:spPr>
          <a:xfrm>
            <a:off x="185737" y="1061211"/>
            <a:ext cx="4386300" cy="341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AutoNum type="arabicPeriod"/>
            </a:pPr>
            <a:r>
              <a:rPr lang="en-US" sz="1400" b="1" i="0" u="none" strike="noStrike" cap="none">
                <a:solidFill>
                  <a:schemeClr val="dk1"/>
                </a:solidFill>
                <a:latin typeface="Arial"/>
                <a:ea typeface="Arial"/>
                <a:cs typeface="Arial"/>
                <a:sym typeface="Arial"/>
              </a:rPr>
              <a:t>Advanced Machine Learning Techniques:</a:t>
            </a:r>
            <a:r>
              <a:rPr lang="en-US" sz="1400" b="0" i="0" u="none" strike="noStrike" cap="none">
                <a:solidFill>
                  <a:schemeClr val="dk1"/>
                </a:solidFill>
                <a:latin typeface="Arial"/>
                <a:ea typeface="Arial"/>
                <a:cs typeface="Arial"/>
                <a:sym typeface="Arial"/>
              </a:rPr>
              <a:t> Explore advanced machine learning techniques such as deep learning, ensemble methods, and natural language processing (NLP) to improve the accuracy and efficiency of spam email detection.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AutoNum type="arabicPeriod"/>
            </a:pPr>
            <a:r>
              <a:rPr lang="en-US" sz="1400" b="1" i="0" u="none" strike="noStrike" cap="none">
                <a:solidFill>
                  <a:schemeClr val="dk1"/>
                </a:solidFill>
                <a:latin typeface="Arial"/>
                <a:ea typeface="Arial"/>
                <a:cs typeface="Arial"/>
                <a:sym typeface="Arial"/>
              </a:rPr>
              <a:t>Real-Time Detection:</a:t>
            </a:r>
            <a:r>
              <a:rPr lang="en-US" sz="1400" b="0" i="0" u="none" strike="noStrike" cap="none">
                <a:solidFill>
                  <a:schemeClr val="dk1"/>
                </a:solidFill>
                <a:latin typeface="Arial"/>
                <a:ea typeface="Arial"/>
                <a:cs typeface="Arial"/>
                <a:sym typeface="Arial"/>
              </a:rPr>
              <a:t> Develop real-time spam detection systems that can quickly identify and filter out spam emails as they are received, providing users with immediate protection.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AutoNum type="arabicPeriod"/>
            </a:pPr>
            <a:r>
              <a:rPr lang="en-US" sz="1400" b="1" i="0" u="none" strike="noStrike" cap="none">
                <a:solidFill>
                  <a:schemeClr val="dk1"/>
                </a:solidFill>
                <a:latin typeface="Arial"/>
                <a:ea typeface="Arial"/>
                <a:cs typeface="Arial"/>
                <a:sym typeface="Arial"/>
              </a:rPr>
              <a:t>User Feedback Integration:</a:t>
            </a:r>
            <a:r>
              <a:rPr lang="en-US" sz="1400" b="0" i="0" u="none" strike="noStrike" cap="none">
                <a:solidFill>
                  <a:schemeClr val="dk1"/>
                </a:solidFill>
                <a:latin typeface="Arial"/>
                <a:ea typeface="Arial"/>
                <a:cs typeface="Arial"/>
                <a:sym typeface="Arial"/>
              </a:rPr>
              <a:t> Incorporate user feedback into the spam detection system to continuously improve its performance and adapt to new spamming techniques.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AutoNum type="arabicPeriod"/>
            </a:pPr>
            <a:r>
              <a:rPr lang="en-US" sz="1400" b="1" i="0" u="none" strike="noStrike" cap="none">
                <a:solidFill>
                  <a:schemeClr val="dk1"/>
                </a:solidFill>
                <a:latin typeface="Arial"/>
                <a:ea typeface="Arial"/>
                <a:cs typeface="Arial"/>
                <a:sym typeface="Arial"/>
              </a:rPr>
              <a:t>Multimodal Detection:</a:t>
            </a:r>
            <a:r>
              <a:rPr lang="en-US" sz="1400" b="0" i="0" u="none" strike="noStrike" cap="none">
                <a:solidFill>
                  <a:schemeClr val="dk1"/>
                </a:solidFill>
                <a:latin typeface="Arial"/>
                <a:ea typeface="Arial"/>
                <a:cs typeface="Arial"/>
                <a:sym typeface="Arial"/>
              </a:rPr>
              <a:t> Combine text-based features with other modalities such as images and metadata to improve the detection of sophisticated spam emails.</a:t>
            </a:r>
            <a:endParaRPr sz="1400" b="0" i="0" u="none" strike="noStrike" cap="none">
              <a:solidFill>
                <a:srgbClr val="000000"/>
              </a:solidFill>
              <a:latin typeface="Arial"/>
              <a:ea typeface="Arial"/>
              <a:cs typeface="Arial"/>
              <a:sym typeface="Arial"/>
            </a:endParaRPr>
          </a:p>
        </p:txBody>
      </p:sp>
      <p:pic>
        <p:nvPicPr>
          <p:cNvPr id="187" name="Google Shape;187;p13" descr="Abstract background with futuristic elements"/>
          <p:cNvPicPr preferRelativeResize="0"/>
          <p:nvPr/>
        </p:nvPicPr>
        <p:blipFill rotWithShape="1">
          <a:blip r:embed="rId3">
            <a:alphaModFix/>
          </a:blip>
          <a:srcRect/>
          <a:stretch/>
        </p:blipFill>
        <p:spPr>
          <a:xfrm>
            <a:off x="4792980" y="1070342"/>
            <a:ext cx="4045195" cy="26946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4"/>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Video of the Project</a:t>
            </a:r>
            <a:endParaRPr sz="1400" b="0" i="0" u="none" strike="noStrike" cap="none">
              <a:solidFill>
                <a:srgbClr val="000000"/>
              </a:solidFill>
              <a:latin typeface="Arial"/>
              <a:ea typeface="Arial"/>
              <a:cs typeface="Arial"/>
              <a:sym typeface="Arial"/>
            </a:endParaRPr>
          </a:p>
        </p:txBody>
      </p:sp>
      <p:pic>
        <p:nvPicPr>
          <p:cNvPr id="194" name="Google Shape;194;p14"/>
          <p:cNvPicPr preferRelativeResize="0"/>
          <p:nvPr/>
        </p:nvPicPr>
        <p:blipFill>
          <a:blip r:embed="rId3">
            <a:alphaModFix/>
          </a:blip>
          <a:stretch>
            <a:fillRect/>
          </a:stretch>
        </p:blipFill>
        <p:spPr>
          <a:xfrm>
            <a:off x="992932" y="993322"/>
            <a:ext cx="7157951" cy="3790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5"/>
          <p:cNvSpPr txBox="1"/>
          <p:nvPr/>
        </p:nvSpPr>
        <p:spPr>
          <a:xfrm>
            <a:off x="123209" y="573002"/>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213163"/>
              </a:solidFill>
              <a:latin typeface="Arial"/>
              <a:ea typeface="Arial"/>
              <a:cs typeface="Arial"/>
              <a:sym typeface="Arial"/>
            </a:endParaRPr>
          </a:p>
        </p:txBody>
      </p:sp>
      <p:sp>
        <p:nvSpPr>
          <p:cNvPr id="201" name="Google Shape;201;p15"/>
          <p:cNvSpPr txBox="1"/>
          <p:nvPr/>
        </p:nvSpPr>
        <p:spPr>
          <a:xfrm>
            <a:off x="185737" y="1061211"/>
            <a:ext cx="4386300" cy="3621600"/>
          </a:xfrm>
          <a:prstGeom prst="rect">
            <a:avLst/>
          </a:prstGeom>
          <a:noFill/>
          <a:ln>
            <a:noFill/>
          </a:ln>
        </p:spPr>
        <p:txBody>
          <a:bodyPr spcFirstLastPara="1" wrap="square" lIns="91425" tIns="91425" rIns="91425" bIns="91425" anchor="t" anchorCtr="0">
            <a:spAutoFit/>
          </a:bodyPr>
          <a:lstStyle/>
          <a:p>
            <a:pPr marL="173736" marR="0" lvl="0" indent="-173736" algn="l" rtl="0">
              <a:lnSpc>
                <a:spcPct val="100000"/>
              </a:lnSpc>
              <a:spcBef>
                <a:spcPts val="0"/>
              </a:spcBef>
              <a:spcAft>
                <a:spcPts val="0"/>
              </a:spcAft>
              <a:buClr>
                <a:srgbClr val="213163"/>
              </a:buClr>
              <a:buSzPts val="1400"/>
              <a:buFont typeface="Arial"/>
              <a:buChar char="•"/>
            </a:pPr>
            <a:r>
              <a:rPr lang="en-US" sz="1400" b="0" i="0" u="none" strike="noStrike" cap="none">
                <a:solidFill>
                  <a:schemeClr val="dk1"/>
                </a:solidFill>
                <a:latin typeface="Arial"/>
                <a:ea typeface="Arial"/>
                <a:cs typeface="Arial"/>
                <a:sym typeface="Arial"/>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800"/>
              </a:spcAft>
              <a:buClr>
                <a:srgbClr val="213163"/>
              </a:buClr>
              <a:buSzPts val="1400"/>
              <a:buFont typeface="Arial"/>
              <a:buChar char="•"/>
            </a:pPr>
            <a:r>
              <a:rPr lang="en-US" sz="1400" b="0" i="0" u="none" strike="noStrike" cap="none">
                <a:solidFill>
                  <a:schemeClr val="dk1"/>
                </a:solidFill>
                <a:latin typeface="Arial"/>
                <a:ea typeface="Arial"/>
                <a:cs typeface="Arial"/>
                <a:sym typeface="Arial"/>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sz="1400" b="0" i="0" u="none" strike="noStrike" cap="none">
              <a:solidFill>
                <a:schemeClr val="dk1"/>
              </a:solidFill>
              <a:latin typeface="Arial"/>
              <a:ea typeface="Arial"/>
              <a:cs typeface="Arial"/>
              <a:sym typeface="Arial"/>
            </a:endParaRPr>
          </a:p>
        </p:txBody>
      </p:sp>
      <p:pic>
        <p:nvPicPr>
          <p:cNvPr id="202" name="Google Shape;202;p15" descr="A pen and papers with check marks&#10;&#10;Description automatically generated"/>
          <p:cNvPicPr preferRelativeResize="0"/>
          <p:nvPr/>
        </p:nvPicPr>
        <p:blipFill rotWithShape="1">
          <a:blip r:embed="rId3">
            <a:alphaModFix/>
          </a:blip>
          <a:srcRect/>
          <a:stretch/>
        </p:blipFill>
        <p:spPr>
          <a:xfrm>
            <a:off x="4730201" y="1061211"/>
            <a:ext cx="4174722" cy="29451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6"/>
          <p:cNvSpPr txBox="1"/>
          <p:nvPr/>
        </p:nvSpPr>
        <p:spPr>
          <a:xfrm>
            <a:off x="134935" y="1052956"/>
            <a:ext cx="8734800" cy="1261800"/>
          </a:xfrm>
          <a:prstGeom prst="rect">
            <a:avLst/>
          </a:prstGeom>
          <a:noFill/>
          <a:ln>
            <a:noFill/>
          </a:ln>
        </p:spPr>
        <p:txBody>
          <a:bodyPr spcFirstLastPara="1" wrap="square" lIns="91425" tIns="45700" rIns="91425" bIns="45700" anchor="t" anchorCtr="0">
            <a:spAutoFit/>
          </a:bodyPr>
          <a:lstStyle/>
          <a:p>
            <a:pPr marL="173736" marR="0" lvl="0" indent="-173736" algn="l" rtl="0">
              <a:lnSpc>
                <a:spcPct val="100000"/>
              </a:lnSpc>
              <a:spcBef>
                <a:spcPts val="0"/>
              </a:spcBef>
              <a:spcAft>
                <a:spcPts val="0"/>
              </a:spcAft>
              <a:buClr>
                <a:srgbClr val="213163"/>
              </a:buClr>
              <a:buSzPts val="1400"/>
              <a:buFont typeface="Arial"/>
              <a:buChar char="•"/>
            </a:pPr>
            <a:r>
              <a:rPr lang="en-US" sz="1400" b="0" i="0" u="sng" strike="noStrike" cap="none">
                <a:solidFill>
                  <a:schemeClr val="hlink"/>
                </a:solidFill>
                <a:latin typeface="Arial"/>
                <a:ea typeface="Arial"/>
                <a:cs typeface="Arial"/>
                <a:sym typeface="Arial"/>
                <a:hlinkClick r:id="rId3"/>
              </a:rPr>
              <a:t>https://www.coursera.org/</a:t>
            </a:r>
            <a:endParaRPr sz="1400" b="0" i="0" u="none" strike="noStrike" cap="none">
              <a:solidFill>
                <a:srgbClr val="0000FF"/>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sng" strike="noStrike" cap="none">
                <a:solidFill>
                  <a:schemeClr val="hlink"/>
                </a:solidFill>
                <a:latin typeface="Arial"/>
                <a:ea typeface="Arial"/>
                <a:cs typeface="Arial"/>
                <a:sym typeface="Arial"/>
                <a:hlinkClick r:id="rId4"/>
              </a:rPr>
              <a:t>https://www.udacity.com/</a:t>
            </a:r>
            <a:endParaRPr sz="1400" b="0" i="0" u="none" strike="noStrike" cap="none">
              <a:solidFill>
                <a:srgbClr val="0000FF"/>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sng" strike="noStrike" cap="none">
                <a:solidFill>
                  <a:schemeClr val="hlink"/>
                </a:solidFill>
                <a:latin typeface="Arial"/>
                <a:ea typeface="Arial"/>
                <a:cs typeface="Arial"/>
                <a:sym typeface="Arial"/>
                <a:hlinkClick r:id="rId5"/>
              </a:rPr>
              <a:t>https://www.kaggle.com/learn</a:t>
            </a:r>
            <a:endParaRPr sz="1400" b="0" i="0" u="none" strike="noStrike" cap="none">
              <a:solidFill>
                <a:srgbClr val="0000FF"/>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FF"/>
                </a:solidFill>
                <a:latin typeface="Arial"/>
                <a:ea typeface="Arial"/>
                <a:cs typeface="Arial"/>
                <a:sym typeface="Arial"/>
              </a:rPr>
              <a:t>https://codelabs.developers.google.com/</a:t>
            </a:r>
            <a:endParaRPr sz="1400" b="0" i="0" u="none" strike="noStrike" cap="none">
              <a:solidFill>
                <a:srgbClr val="000000"/>
              </a:solidFill>
              <a:latin typeface="Arial"/>
              <a:ea typeface="Arial"/>
              <a:cs typeface="Arial"/>
              <a:sym typeface="Arial"/>
            </a:endParaRPr>
          </a:p>
        </p:txBody>
      </p:sp>
      <p:sp>
        <p:nvSpPr>
          <p:cNvPr id="208" name="Google Shape;208;p1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Reference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7"/>
          <p:cNvSpPr txBox="1"/>
          <p:nvPr/>
        </p:nvSpPr>
        <p:spPr>
          <a:xfrm>
            <a:off x="3161462" y="2041411"/>
            <a:ext cx="28212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
          <p:cNvSpPr txBox="1"/>
          <p:nvPr/>
        </p:nvSpPr>
        <p:spPr>
          <a:xfrm>
            <a:off x="904970" y="2279362"/>
            <a:ext cx="7334100" cy="584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Disclaimer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The content is curated from online/offline resources and used for educational purpose only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3"/>
          <p:cNvSpPr txBox="1">
            <a:spLocks noGrp="1"/>
          </p:cNvSpPr>
          <p:nvPr>
            <p:ph type="title"/>
          </p:nvPr>
        </p:nvSpPr>
        <p:spPr>
          <a:xfrm>
            <a:off x="126467" y="566209"/>
            <a:ext cx="44454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Course Outline</a:t>
            </a:r>
            <a:endParaRPr sz="1400" b="0" i="0" u="none" strike="noStrike" cap="none">
              <a:solidFill>
                <a:srgbClr val="000000"/>
              </a:solidFill>
              <a:latin typeface="Arial"/>
              <a:ea typeface="Arial"/>
              <a:cs typeface="Arial"/>
              <a:sym typeface="Arial"/>
            </a:endParaRPr>
          </a:p>
        </p:txBody>
      </p:sp>
      <p:sp>
        <p:nvSpPr>
          <p:cNvPr id="90" name="Google Shape;90;p3"/>
          <p:cNvSpPr txBox="1">
            <a:spLocks noGrp="1"/>
          </p:cNvSpPr>
          <p:nvPr>
            <p:ph type="body" idx="1"/>
          </p:nvPr>
        </p:nvSpPr>
        <p:spPr>
          <a:xfrm>
            <a:off x="126468" y="1054419"/>
            <a:ext cx="4594500" cy="3047100"/>
          </a:xfrm>
          <a:prstGeom prst="rect">
            <a:avLst/>
          </a:prstGeom>
          <a:noFill/>
          <a:ln>
            <a:noFill/>
          </a:ln>
        </p:spPr>
        <p:txBody>
          <a:bodyPr spcFirstLastPara="1" wrap="square" lIns="91425" tIns="91425" rIns="91425" bIns="91425" anchor="t" anchorCtr="0">
            <a:spAutoFit/>
          </a:bodyPr>
          <a:lstStyle/>
          <a:p>
            <a:pPr marL="173736" marR="0" lvl="0" indent="-173736" algn="l" rtl="0">
              <a:lnSpc>
                <a:spcPct val="100000"/>
              </a:lnSpc>
              <a:spcBef>
                <a:spcPts val="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Abstract</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Aims, Objective &amp; Proposed System/Solution </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System Deployment Approach</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Model Development &amp; Algorithm</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Future Scope</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Video of the Project</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Conclusion</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80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Reference</a:t>
            </a:r>
            <a:endParaRPr sz="1400" b="0" i="0" u="none" strike="noStrike" cap="none">
              <a:solidFill>
                <a:srgbClr val="000000"/>
              </a:solidFill>
              <a:latin typeface="Arial"/>
              <a:ea typeface="Arial"/>
              <a:cs typeface="Arial"/>
              <a:sym typeface="Arial"/>
            </a:endParaRPr>
          </a:p>
        </p:txBody>
      </p:sp>
      <p:pic>
        <p:nvPicPr>
          <p:cNvPr id="91" name="Google Shape;91;p3"/>
          <p:cNvPicPr preferRelativeResize="0"/>
          <p:nvPr/>
        </p:nvPicPr>
        <p:blipFill rotWithShape="1">
          <a:blip r:embed="rId3">
            <a:alphaModFix/>
          </a:blip>
          <a:srcRect/>
          <a:stretch/>
        </p:blipFill>
        <p:spPr>
          <a:xfrm>
            <a:off x="5413790" y="1047750"/>
            <a:ext cx="3194940" cy="3194940"/>
          </a:xfrm>
          <a:prstGeom prst="rect">
            <a:avLst/>
          </a:prstGeom>
          <a:noFill/>
          <a:ln>
            <a:noFill/>
          </a:ln>
          <a:effectLst>
            <a:outerShdw blurRad="50800" dist="38100" dir="5400000" algn="t" rotWithShape="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4"/>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
          <p:cNvSpPr txBox="1"/>
          <p:nvPr/>
        </p:nvSpPr>
        <p:spPr>
          <a:xfrm>
            <a:off x="134935" y="1059838"/>
            <a:ext cx="4437000" cy="2031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sz="1400" b="0" i="0" u="none" strike="noStrike" cap="none">
              <a:solidFill>
                <a:schemeClr val="dk1"/>
              </a:solidFill>
              <a:latin typeface="Arial"/>
              <a:ea typeface="Arial"/>
              <a:cs typeface="Arial"/>
              <a:sym typeface="Arial"/>
            </a:endParaRPr>
          </a:p>
        </p:txBody>
      </p:sp>
      <p:sp>
        <p:nvSpPr>
          <p:cNvPr id="98" name="Google Shape;98;p4"/>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Abstract</a:t>
            </a:r>
            <a:endParaRPr sz="1400" b="0" i="0" u="none" strike="noStrike" cap="none">
              <a:solidFill>
                <a:srgbClr val="000000"/>
              </a:solidFill>
              <a:latin typeface="Arial"/>
              <a:ea typeface="Arial"/>
              <a:cs typeface="Arial"/>
              <a:sym typeface="Arial"/>
            </a:endParaRPr>
          </a:p>
        </p:txBody>
      </p:sp>
      <p:grpSp>
        <p:nvGrpSpPr>
          <p:cNvPr id="99" name="Google Shape;99;p4"/>
          <p:cNvGrpSpPr/>
          <p:nvPr/>
        </p:nvGrpSpPr>
        <p:grpSpPr>
          <a:xfrm>
            <a:off x="4879857" y="950917"/>
            <a:ext cx="3986765" cy="3986765"/>
            <a:chOff x="5001834" y="864388"/>
            <a:chExt cx="3986765" cy="3986765"/>
          </a:xfrm>
        </p:grpSpPr>
        <p:pic>
          <p:nvPicPr>
            <p:cNvPr id="100" name="Google Shape;100;p4" descr="A screenshot of a device&#10;&#10;Description automatically generated"/>
            <p:cNvPicPr preferRelativeResize="0"/>
            <p:nvPr/>
          </p:nvPicPr>
          <p:blipFill rotWithShape="1">
            <a:blip r:embed="rId3">
              <a:alphaModFix/>
            </a:blip>
            <a:srcRect/>
            <a:stretch/>
          </p:blipFill>
          <p:spPr>
            <a:xfrm>
              <a:off x="5001834" y="864388"/>
              <a:ext cx="3986765" cy="3986765"/>
            </a:xfrm>
            <a:prstGeom prst="rect">
              <a:avLst/>
            </a:prstGeom>
            <a:noFill/>
            <a:ln>
              <a:noFill/>
            </a:ln>
          </p:spPr>
        </p:pic>
        <p:pic>
          <p:nvPicPr>
            <p:cNvPr id="101" name="Google Shape;101;p4" descr="Businessman fist on chin"/>
            <p:cNvPicPr preferRelativeResize="0"/>
            <p:nvPr/>
          </p:nvPicPr>
          <p:blipFill rotWithShape="1">
            <a:blip r:embed="rId4">
              <a:alphaModFix/>
            </a:blip>
            <a:srcRect b="62887"/>
            <a:stretch/>
          </p:blipFill>
          <p:spPr>
            <a:xfrm flipH="1">
              <a:off x="6478944" y="2680677"/>
              <a:ext cx="1647825" cy="201637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
          <p:cNvSpPr txBox="1"/>
          <p:nvPr/>
        </p:nvSpPr>
        <p:spPr>
          <a:xfrm>
            <a:off x="134935" y="1059838"/>
            <a:ext cx="4437000" cy="1169700"/>
          </a:xfrm>
          <a:prstGeom prst="rect">
            <a:avLst/>
          </a:prstGeom>
          <a:noFill/>
          <a:ln>
            <a:noFill/>
          </a:ln>
        </p:spPr>
        <p:txBody>
          <a:bodyPr spcFirstLastPara="1" wrap="square" lIns="91425" tIns="45700" rIns="91425" bIns="45700" anchor="t" anchorCtr="0">
            <a:spAutoFit/>
          </a:bodyPr>
          <a:lstStyle/>
          <a:p>
            <a:pPr marL="173736" marR="0" lvl="0" indent="-173736" algn="just" rtl="0">
              <a:lnSpc>
                <a:spcPct val="100000"/>
              </a:lnSpc>
              <a:spcBef>
                <a:spcPts val="0"/>
              </a:spcBef>
              <a:spcAft>
                <a:spcPts val="0"/>
              </a:spcAft>
              <a:buClr>
                <a:srgbClr val="213163"/>
              </a:buClr>
              <a:buSzPts val="1400"/>
              <a:buFont typeface="Arial"/>
              <a:buChar char="•"/>
            </a:pPr>
            <a:r>
              <a:rPr lang="en-US" sz="1400" b="0" i="0" u="none" strike="noStrike" cap="none">
                <a:solidFill>
                  <a:schemeClr val="dk1"/>
                </a:solidFill>
                <a:latin typeface="Nunito"/>
                <a:ea typeface="Nunito"/>
                <a:cs typeface="Nunito"/>
                <a:sym typeface="Nunito"/>
              </a:rPr>
              <a:t>Detecting Spam Emails Using TensorFlow. Implement and build a deep-learning model for Spam Detection. The model we will try to implement will be a Classifier, which would give binary outputs- either spam or ham.</a:t>
            </a:r>
            <a:endParaRPr sz="1400" b="0" i="0" u="none" strike="noStrike" cap="none">
              <a:solidFill>
                <a:schemeClr val="dk1"/>
              </a:solidFill>
              <a:latin typeface="Arial"/>
              <a:ea typeface="Arial"/>
              <a:cs typeface="Arial"/>
              <a:sym typeface="Arial"/>
            </a:endParaRPr>
          </a:p>
        </p:txBody>
      </p:sp>
      <p:sp>
        <p:nvSpPr>
          <p:cNvPr id="108" name="Google Shape;108;p5"/>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p:txBody>
      </p:sp>
      <p:grpSp>
        <p:nvGrpSpPr>
          <p:cNvPr id="109" name="Google Shape;109;p5"/>
          <p:cNvGrpSpPr/>
          <p:nvPr/>
        </p:nvGrpSpPr>
        <p:grpSpPr>
          <a:xfrm>
            <a:off x="4914745" y="1006278"/>
            <a:ext cx="3773968" cy="3130768"/>
            <a:chOff x="4578211" y="760307"/>
            <a:chExt cx="4510001" cy="3741357"/>
          </a:xfrm>
        </p:grpSpPr>
        <p:pic>
          <p:nvPicPr>
            <p:cNvPr id="110" name="Google Shape;110;p5" descr="A purple question mark with gears&#10;&#10;Description automatically generated"/>
            <p:cNvPicPr preferRelativeResize="0"/>
            <p:nvPr/>
          </p:nvPicPr>
          <p:blipFill rotWithShape="1">
            <a:blip r:embed="rId3">
              <a:alphaModFix/>
            </a:blip>
            <a:srcRect l="11107" t="10028" r="10943" b="11564"/>
            <a:stretch/>
          </p:blipFill>
          <p:spPr>
            <a:xfrm>
              <a:off x="5486396" y="760307"/>
              <a:ext cx="3601816" cy="3622889"/>
            </a:xfrm>
            <a:prstGeom prst="rect">
              <a:avLst/>
            </a:prstGeom>
            <a:noFill/>
            <a:ln>
              <a:noFill/>
            </a:ln>
          </p:spPr>
        </p:pic>
        <p:pic>
          <p:nvPicPr>
            <p:cNvPr id="111" name="Google Shape;111;p5" descr="Businessman with clipboard"/>
            <p:cNvPicPr preferRelativeResize="0"/>
            <p:nvPr/>
          </p:nvPicPr>
          <p:blipFill rotWithShape="1">
            <a:blip r:embed="rId4">
              <a:alphaModFix/>
            </a:blip>
            <a:srcRect b="60167"/>
            <a:stretch/>
          </p:blipFill>
          <p:spPr>
            <a:xfrm>
              <a:off x="4578211" y="2188308"/>
              <a:ext cx="2340979" cy="2313356"/>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6"/>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6"/>
          <p:cNvSpPr txBox="1"/>
          <p:nvPr/>
        </p:nvSpPr>
        <p:spPr>
          <a:xfrm>
            <a:off x="134935" y="1059838"/>
            <a:ext cx="85899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Aim: </a:t>
            </a:r>
            <a:r>
              <a:rPr lang="en-US" sz="1400" b="0" i="0" u="none" strike="noStrike" cap="none">
                <a:solidFill>
                  <a:schemeClr val="dk1"/>
                </a:solidFill>
                <a:latin typeface="Arial"/>
                <a:ea typeface="Arial"/>
                <a:cs typeface="Arial"/>
                <a:sym typeface="Arial"/>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sz="1400" b="0" i="0" u="none" strike="noStrike" cap="none">
              <a:solidFill>
                <a:schemeClr val="dk1"/>
              </a:solidFill>
              <a:latin typeface="Arial"/>
              <a:ea typeface="Arial"/>
              <a:cs typeface="Arial"/>
              <a:sym typeface="Arial"/>
            </a:endParaRPr>
          </a:p>
        </p:txBody>
      </p:sp>
      <p:sp>
        <p:nvSpPr>
          <p:cNvPr id="118" name="Google Shape;118;p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Aim and Objective</a:t>
            </a:r>
            <a:endParaRPr sz="1400" b="0" i="0" u="none" strike="noStrike" cap="none">
              <a:solidFill>
                <a:srgbClr val="000000"/>
              </a:solidFill>
              <a:latin typeface="Arial"/>
              <a:ea typeface="Arial"/>
              <a:cs typeface="Arial"/>
              <a:sym typeface="Arial"/>
            </a:endParaRPr>
          </a:p>
        </p:txBody>
      </p:sp>
      <p:pic>
        <p:nvPicPr>
          <p:cNvPr id="119" name="Google Shape;119;p6" descr="Presentation with checklist with solid fill"/>
          <p:cNvPicPr preferRelativeResize="0"/>
          <p:nvPr/>
        </p:nvPicPr>
        <p:blipFill rotWithShape="1">
          <a:blip r:embed="rId3">
            <a:alphaModFix/>
          </a:blip>
          <a:srcRect l="7518" t="10397" r="9864" b="8878"/>
          <a:stretch/>
        </p:blipFill>
        <p:spPr>
          <a:xfrm>
            <a:off x="3094566" y="1881249"/>
            <a:ext cx="2954867" cy="28871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7"/>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7"/>
          <p:cNvSpPr txBox="1"/>
          <p:nvPr/>
        </p:nvSpPr>
        <p:spPr>
          <a:xfrm>
            <a:off x="185737" y="1059838"/>
            <a:ext cx="8650800" cy="2821200"/>
          </a:xfrm>
          <a:prstGeom prst="rect">
            <a:avLst/>
          </a:prstGeom>
          <a:noFill/>
          <a:ln>
            <a:noFill/>
          </a:ln>
        </p:spPr>
        <p:txBody>
          <a:bodyPr spcFirstLastPara="1" wrap="square" lIns="91425" tIns="45700" rIns="91425" bIns="45700" anchor="t" anchorCtr="0">
            <a:spAutoFit/>
          </a:bodyPr>
          <a:lstStyle/>
          <a:p>
            <a:pPr marL="173736" marR="0" lvl="0" indent="-173736" algn="l" rtl="0">
              <a:lnSpc>
                <a:spcPct val="100000"/>
              </a:lnSpc>
              <a:spcBef>
                <a:spcPts val="0"/>
              </a:spcBef>
              <a:spcAft>
                <a:spcPts val="0"/>
              </a:spcAft>
              <a:buClr>
                <a:srgbClr val="213163"/>
              </a:buClr>
              <a:buSzPts val="1600"/>
              <a:buFont typeface="Arial"/>
              <a:buChar char="•"/>
            </a:pPr>
            <a:r>
              <a:rPr lang="en-US" sz="1600" b="0" i="0" u="none" strike="noStrike" cap="none">
                <a:solidFill>
                  <a:schemeClr val="dk1"/>
                </a:solidFill>
                <a:latin typeface="Arial"/>
                <a:ea typeface="Arial"/>
                <a:cs typeface="Arial"/>
                <a:sym typeface="Arial"/>
              </a:rPr>
              <a:t>Collect a dataset of labeled emails, including spam and non-spam (ham) emails.</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600"/>
              <a:buFont typeface="Arial"/>
              <a:buChar char="•"/>
            </a:pPr>
            <a:r>
              <a:rPr lang="en-US" sz="1600" b="0" i="0" u="none" strike="noStrike" cap="none">
                <a:solidFill>
                  <a:schemeClr val="dk1"/>
                </a:solidFill>
                <a:latin typeface="Arial"/>
                <a:ea typeface="Arial"/>
                <a:cs typeface="Arial"/>
                <a:sym typeface="Arial"/>
              </a:rPr>
              <a:t>Preprocess the email text data to prepare it for machine learning model training.</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600"/>
              <a:buFont typeface="Arial"/>
              <a:buChar char="•"/>
            </a:pPr>
            <a:r>
              <a:rPr lang="en-US" sz="1600" b="0" i="0" u="none" strike="noStrike" cap="none">
                <a:solidFill>
                  <a:schemeClr val="dk1"/>
                </a:solidFill>
                <a:latin typeface="Arial"/>
                <a:ea typeface="Arial"/>
                <a:cs typeface="Arial"/>
                <a:sym typeface="Arial"/>
              </a:rPr>
              <a:t>Extract relevant features from the email text data using techniques such as TF-IDF and N-grams.</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600"/>
              <a:buFont typeface="Arial"/>
              <a:buChar char="•"/>
            </a:pPr>
            <a:r>
              <a:rPr lang="en-US" sz="1600" b="0" i="0" u="none" strike="noStrike" cap="none">
                <a:solidFill>
                  <a:schemeClr val="dk1"/>
                </a:solidFill>
                <a:latin typeface="Arial"/>
                <a:ea typeface="Arial"/>
                <a:cs typeface="Arial"/>
                <a:sym typeface="Arial"/>
              </a:rPr>
              <a:t>Train a machine learning model, such as a Naive Bayes classifier or a Support Vector Machine (SVM), using the extracted features.</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600"/>
              <a:buFont typeface="Arial"/>
              <a:buChar char="•"/>
            </a:pPr>
            <a:r>
              <a:rPr lang="en-US" sz="1600" b="0" i="0" u="none" strike="noStrike" cap="none">
                <a:solidFill>
                  <a:schemeClr val="dk1"/>
                </a:solidFill>
                <a:latin typeface="Arial"/>
                <a:ea typeface="Arial"/>
                <a:cs typeface="Arial"/>
                <a:sym typeface="Arial"/>
              </a:rPr>
              <a:t>Evaluate the performance of the trained model using metrics such as accuracy, precision, recall, and F1 score..</a:t>
            </a:r>
            <a:endParaRPr sz="1400" b="0" i="0" u="none" strike="noStrike" cap="none">
              <a:solidFill>
                <a:srgbClr val="000000"/>
              </a:solidFill>
              <a:latin typeface="Arial"/>
              <a:ea typeface="Arial"/>
              <a:cs typeface="Arial"/>
              <a:sym typeface="Arial"/>
            </a:endParaRPr>
          </a:p>
          <a:p>
            <a:pPr marL="173736" marR="0" lvl="0" indent="-173736" algn="l" rtl="0">
              <a:lnSpc>
                <a:spcPct val="100000"/>
              </a:lnSpc>
              <a:spcBef>
                <a:spcPts val="800"/>
              </a:spcBef>
              <a:spcAft>
                <a:spcPts val="0"/>
              </a:spcAft>
              <a:buClr>
                <a:srgbClr val="213163"/>
              </a:buClr>
              <a:buSzPts val="1600"/>
              <a:buFont typeface="Arial"/>
              <a:buChar char="•"/>
            </a:pPr>
            <a:r>
              <a:rPr lang="en-US" sz="1600" b="0" i="0" u="none" strike="noStrike" cap="none">
                <a:solidFill>
                  <a:schemeClr val="dk1"/>
                </a:solidFill>
                <a:latin typeface="Arial"/>
                <a:ea typeface="Arial"/>
                <a:cs typeface="Arial"/>
                <a:sym typeface="Arial"/>
              </a:rPr>
              <a:t>Develop a user-friendly interface for the spam detection system, allowing users to easily classify emails as spam or non-spam.</a:t>
            </a:r>
            <a:endParaRPr sz="1400" b="0" i="0" u="none" strike="noStrike" cap="none">
              <a:solidFill>
                <a:srgbClr val="000000"/>
              </a:solidFill>
              <a:latin typeface="Arial"/>
              <a:ea typeface="Arial"/>
              <a:cs typeface="Arial"/>
              <a:sym typeface="Arial"/>
            </a:endParaRPr>
          </a:p>
        </p:txBody>
      </p:sp>
      <p:sp>
        <p:nvSpPr>
          <p:cNvPr id="126" name="Google Shape;126;p7"/>
          <p:cNvSpPr txBox="1"/>
          <p:nvPr/>
        </p:nvSpPr>
        <p:spPr>
          <a:xfrm>
            <a:off x="134935" y="574406"/>
            <a:ext cx="44370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Objectives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8"/>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Proposed Solution</a:t>
            </a:r>
            <a:endParaRPr sz="1400" b="0" i="0" u="none" strike="noStrike" cap="none">
              <a:solidFill>
                <a:srgbClr val="000000"/>
              </a:solidFill>
              <a:latin typeface="Arial"/>
              <a:ea typeface="Arial"/>
              <a:cs typeface="Arial"/>
              <a:sym typeface="Arial"/>
            </a:endParaRPr>
          </a:p>
        </p:txBody>
      </p:sp>
      <p:sp>
        <p:nvSpPr>
          <p:cNvPr id="133" name="Google Shape;133;p8"/>
          <p:cNvSpPr txBox="1"/>
          <p:nvPr/>
        </p:nvSpPr>
        <p:spPr>
          <a:xfrm>
            <a:off x="185737" y="1061211"/>
            <a:ext cx="4386300" cy="3087900"/>
          </a:xfrm>
          <a:prstGeom prst="rect">
            <a:avLst/>
          </a:prstGeom>
          <a:noFill/>
          <a:ln>
            <a:noFill/>
          </a:ln>
        </p:spPr>
        <p:txBody>
          <a:bodyPr spcFirstLastPara="1" wrap="square" lIns="91425" tIns="91425" rIns="91425" bIns="91425" anchor="t" anchorCtr="0">
            <a:spAutoFit/>
          </a:bodyPr>
          <a:lstStyle/>
          <a:p>
            <a:pPr marL="173736" marR="0" lvl="0" indent="-173736" algn="l" rtl="0">
              <a:lnSpc>
                <a:spcPct val="100000"/>
              </a:lnSpc>
              <a:spcBef>
                <a:spcPts val="0"/>
              </a:spcBef>
              <a:spcAft>
                <a:spcPts val="800"/>
              </a:spcAft>
              <a:buClr>
                <a:srgbClr val="213163"/>
              </a:buClr>
              <a:buSzPts val="1400"/>
              <a:buFont typeface="Arial"/>
              <a:buChar char="•"/>
            </a:pPr>
            <a:r>
              <a:rPr lang="en-US" sz="1400" b="1" i="0" u="none" strike="noStrike" cap="none">
                <a:solidFill>
                  <a:srgbClr val="000000"/>
                </a:solidFill>
                <a:latin typeface="Arial"/>
                <a:ea typeface="Arial"/>
                <a:cs typeface="Arial"/>
                <a:sym typeface="Arial"/>
              </a:rPr>
              <a:t>Solution: </a:t>
            </a:r>
            <a:r>
              <a:rPr lang="en-US" sz="1400" b="0" i="0" u="none" strike="noStrike" cap="none">
                <a:solidFill>
                  <a:srgbClr val="000000"/>
                </a:solidFill>
                <a:latin typeface="Arial"/>
                <a:ea typeface="Arial"/>
                <a:cs typeface="Arial"/>
                <a:sym typeface="Arial"/>
              </a:rPr>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endParaRPr sz="1400" b="0" i="0" u="none" strike="noStrike" cap="none">
              <a:solidFill>
                <a:srgbClr val="000000"/>
              </a:solidFill>
              <a:latin typeface="Arial"/>
              <a:ea typeface="Arial"/>
              <a:cs typeface="Arial"/>
              <a:sym typeface="Arial"/>
            </a:endParaRPr>
          </a:p>
        </p:txBody>
      </p:sp>
      <p:grpSp>
        <p:nvGrpSpPr>
          <p:cNvPr id="134" name="Google Shape;134;p8"/>
          <p:cNvGrpSpPr/>
          <p:nvPr/>
        </p:nvGrpSpPr>
        <p:grpSpPr>
          <a:xfrm>
            <a:off x="5264526" y="1047750"/>
            <a:ext cx="3422806" cy="2277722"/>
            <a:chOff x="5586259" y="1047750"/>
            <a:chExt cx="3422806" cy="2277722"/>
          </a:xfrm>
        </p:grpSpPr>
        <p:pic>
          <p:nvPicPr>
            <p:cNvPr id="135" name="Google Shape;135;p8" descr="How to Write the Perfect Web Design Proposal - Bidsketch"/>
            <p:cNvPicPr preferRelativeResize="0"/>
            <p:nvPr/>
          </p:nvPicPr>
          <p:blipFill rotWithShape="1">
            <a:blip r:embed="rId3">
              <a:alphaModFix/>
            </a:blip>
            <a:srcRect/>
            <a:stretch/>
          </p:blipFill>
          <p:spPr>
            <a:xfrm>
              <a:off x="5586259" y="1047750"/>
              <a:ext cx="3422805" cy="2277722"/>
            </a:xfrm>
            <a:prstGeom prst="rect">
              <a:avLst/>
            </a:prstGeom>
            <a:noFill/>
            <a:ln>
              <a:noFill/>
            </a:ln>
          </p:spPr>
        </p:pic>
        <p:cxnSp>
          <p:nvCxnSpPr>
            <p:cNvPr id="136" name="Google Shape;136;p8"/>
            <p:cNvCxnSpPr/>
            <p:nvPr/>
          </p:nvCxnSpPr>
          <p:spPr>
            <a:xfrm>
              <a:off x="5586259" y="1310640"/>
              <a:ext cx="0" cy="1767900"/>
            </a:xfrm>
            <a:prstGeom prst="straightConnector1">
              <a:avLst/>
            </a:prstGeom>
            <a:noFill/>
            <a:ln w="9525" cap="flat" cmpd="sng">
              <a:solidFill>
                <a:srgbClr val="FDA739"/>
              </a:solidFill>
              <a:prstDash val="solid"/>
              <a:round/>
              <a:headEnd type="none" w="sm" len="sm"/>
              <a:tailEnd type="none" w="sm" len="sm"/>
            </a:ln>
          </p:spPr>
        </p:cxnSp>
        <p:cxnSp>
          <p:nvCxnSpPr>
            <p:cNvPr id="137" name="Google Shape;137;p8"/>
            <p:cNvCxnSpPr/>
            <p:nvPr/>
          </p:nvCxnSpPr>
          <p:spPr>
            <a:xfrm>
              <a:off x="9009065" y="1310640"/>
              <a:ext cx="0" cy="1767900"/>
            </a:xfrm>
            <a:prstGeom prst="straightConnector1">
              <a:avLst/>
            </a:prstGeom>
            <a:noFill/>
            <a:ln w="9525" cap="flat" cmpd="sng">
              <a:solidFill>
                <a:srgbClr val="FDA739"/>
              </a:solidFill>
              <a:prstDash val="solid"/>
              <a:round/>
              <a:headEnd type="none" w="sm" len="sm"/>
              <a:tailEnd type="none" w="sm" len="sm"/>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9"/>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3163"/>
                </a:solidFill>
                <a:latin typeface="Arial"/>
                <a:ea typeface="Arial"/>
                <a:cs typeface="Arial"/>
                <a:sym typeface="Arial"/>
              </a:rPr>
              <a:t>System Deployment Approach</a:t>
            </a:r>
            <a:endParaRPr sz="1400" b="0" i="0" u="none" strike="noStrike" cap="none">
              <a:solidFill>
                <a:srgbClr val="000000"/>
              </a:solidFill>
              <a:latin typeface="Arial"/>
              <a:ea typeface="Arial"/>
              <a:cs typeface="Arial"/>
              <a:sym typeface="Arial"/>
            </a:endParaRPr>
          </a:p>
        </p:txBody>
      </p:sp>
      <p:pic>
        <p:nvPicPr>
          <p:cNvPr id="144" name="Google Shape;144;p9"/>
          <p:cNvPicPr preferRelativeResize="0"/>
          <p:nvPr/>
        </p:nvPicPr>
        <p:blipFill rotWithShape="1">
          <a:blip r:embed="rId3">
            <a:alphaModFix/>
          </a:blip>
          <a:srcRect l="16240" t="9899" r="13901" b="2495"/>
          <a:stretch/>
        </p:blipFill>
        <p:spPr>
          <a:xfrm>
            <a:off x="2131080" y="1222736"/>
            <a:ext cx="4745813" cy="334776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nitheshree07@gmail.com</cp:lastModifiedBy>
  <cp:revision>1</cp:revision>
  <dcterms:modified xsi:type="dcterms:W3CDTF">2024-04-19T13:14:42Z</dcterms:modified>
</cp:coreProperties>
</file>